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8:45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570 1896 24575,'-420'0'0,"416"1"0,-1-1 0,0-1 0,1 1 0,-1-1 0,1 0 0,-1 0 0,1 0 0,-1 0 0,1-1 0,0 0 0,0 0 0,0 0 0,0 0 0,0-1 0,-5-4 0,5 3 0,0-1 0,0 1 0,0-1 0,1 0 0,0 0 0,0-1 0,1 1 0,-1 0 0,1-1 0,1 0 0,-3-11 0,-2-20 0,2-1 0,2 0 0,1 0 0,5-40 0,-1-15 0,-1-38 0,-5-156 0,-12 207 0,10 58 0,1 1 0,-2-35 0,5-316 0,2 175 0,1 172 0,1-1 0,1 1 0,1-1 0,16-46 0,-18 65 0,0 1 0,0 0 0,1 0 0,0 0 0,0 0 0,0 0 0,1 1 0,0-1 0,0 1 0,0 1 0,1-1 0,-1 1 0,1 0 0,0 0 0,0 0 0,1 1 0,-1 0 0,1 0 0,9-2 0,8-2 0,-1 2 0,1 0 0,0 2 0,37-2 0,-26 5-32,-22 1-235,0-1 1,-1-1-1,1 0 1,13-4-1,-6-1-6559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207E-D4D3-0829-DD48-70910C6FB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594DC-3F08-2204-7FE6-C15F899EF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DAC88-0001-FFCA-11BC-E0F7C9D6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70CE-943E-343E-C18C-16E29355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22EC-9374-63E8-10D9-593B0346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A67C-1826-8C4B-0EEC-4DFC6C03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7AA0-14B2-39EE-84EE-9CA12CB09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7FD8-D7BC-DCCA-9130-C9170707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84961-72A3-2DFD-5951-567B3D47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CD0F-CC30-D3F8-9CE2-42D6221D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7886D-E8C1-C855-44D7-EDD9A4DF0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54726-7BB3-ABA2-2AAD-2AB916455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D984-D8BB-E2A9-2365-46566E1C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E8E4-3371-A77A-D09A-9201F42A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A11E-587A-70F8-FE06-DE38D1FC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0CA1-4E16-EF79-6BD0-00DE72C3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96C3-CB2B-BE1B-7078-B774B7F4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1158A-7FD8-E893-D505-20494DB7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69B9-D1FC-D01B-B603-0A915F4F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E7EC-799A-30E0-76D6-1EFEFAA5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0D6A-C8DC-B1A6-2317-C7DE004D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93AA4-DBFE-4FDC-4236-EBEB1F5C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AEA6-F0EF-BED5-4297-60BA336E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D517-B4ED-4437-A18F-09B15B4B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92CF8-1F59-7F4C-C3C2-3E5F9062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4B6C-AB38-53C6-AAB0-FA442BB0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EF1D-901F-0C95-99EA-30457A7B7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0970B-22FB-2675-B73D-09A983DD8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5BD26-9DDA-E4C0-7600-B74BA14D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205C2-8365-723E-C739-C32D3760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67089-4CFA-FD2A-D0FE-EF9823A8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3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933D-45A1-7253-07C9-6DC4FB2B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B7FB6-B5A0-968E-8580-DCBA91297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39B7F-ED81-FB8C-E41E-5C7A6D0C0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C4F0-C11A-1FA7-5FAB-760598C1D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745E4-BFB2-5F9F-C518-2EB2E293A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33F03-97D3-3F7C-93A3-32199F34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A786F-3531-6091-7AF3-0B365AC8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97E98-1C9A-EB3F-E794-2F629D83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C10-BFDA-A866-6625-D6BDDB9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45125-DA0C-88F4-CEF0-239044AF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8ECCD-1612-7F0A-C8C0-910AB37A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1CA44-A5E5-341A-0EC5-7278835D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047A4-804E-C46C-CDAC-262704BE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11078-9963-9593-1440-85EFF348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AA11B-54BA-EB63-B51D-8C5FB6F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4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F1BD-C4D9-09BD-9219-11E55ED8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A8E5-E6DF-A836-6326-2CCA71E5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367FB-5A75-6B04-9583-1566C0378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52E0-06EB-3DAA-9604-C94905F0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DA086-A856-AB29-2F68-85F0958A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6FBB7-1D73-6058-C680-168D2160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5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8D6-7906-20FF-3E54-6666F2D5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89A30-8D4D-06ED-EBEC-C3F3B4937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3705-9623-844C-0E6A-84A5FBDE3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7A7D2-8EBA-5EAC-64FB-9D69A5B0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2C3DF-9ACE-E9AA-5391-9826E7B2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D85E6-EEA7-5967-B711-D06490D7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0FA14-E602-D21B-221A-1B01D54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EAD4B-7AC0-0942-6571-330A437A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9213-F96F-C9D8-AA5A-712EB7BB3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761B9-952F-4A8A-92EE-7B2292846E8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03880-0B0C-6B1E-F42A-26EA1F46A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76E1E-7E0D-8D68-E325-D3051D5B3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5E70CA-42FD-4E55-BEFB-B0812F99A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4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DF6E2-6CA1-35DE-83FC-E9333656E970}"/>
              </a:ext>
            </a:extLst>
          </p:cNvPr>
          <p:cNvSpPr txBox="1"/>
          <p:nvPr/>
        </p:nvSpPr>
        <p:spPr>
          <a:xfrm>
            <a:off x="3991086" y="204395"/>
            <a:ext cx="5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NR426 Final Project – Cam Caron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38000-22D3-D3C9-B361-509C01E0E3BC}"/>
              </a:ext>
            </a:extLst>
          </p:cNvPr>
          <p:cNvSpPr txBox="1"/>
          <p:nvPr/>
        </p:nvSpPr>
        <p:spPr>
          <a:xfrm>
            <a:off x="204395" y="686703"/>
            <a:ext cx="102090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the base/parent directory for starting GIS data and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168249-D68B-0064-5E36-8540E4AA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935" y="1570080"/>
            <a:ext cx="3013717" cy="1970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58336-2260-EBAB-F2E9-7AE55A7C6BC1}"/>
              </a:ext>
            </a:extLst>
          </p:cNvPr>
          <p:cNvSpPr txBox="1"/>
          <p:nvPr/>
        </p:nvSpPr>
        <p:spPr>
          <a:xfrm>
            <a:off x="204395" y="1074018"/>
            <a:ext cx="644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 up </a:t>
            </a:r>
            <a:r>
              <a:rPr lang="en-US" dirty="0" err="1">
                <a:solidFill>
                  <a:srgbClr val="FF0000"/>
                </a:solidFill>
              </a:rPr>
              <a:t>Arcpy</a:t>
            </a:r>
            <a:r>
              <a:rPr lang="en-US" dirty="0">
                <a:solidFill>
                  <a:srgbClr val="FF0000"/>
                </a:solidFill>
              </a:rPr>
              <a:t> environment and enable output data overwrite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6D86E5-04F1-9D4A-F82A-F83AFBF7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" y="1570080"/>
            <a:ext cx="793914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0E706B-8BDA-DC78-0B2D-3A30E677D123}"/>
              </a:ext>
            </a:extLst>
          </p:cNvPr>
          <p:cNvSpPr txBox="1"/>
          <p:nvPr/>
        </p:nvSpPr>
        <p:spPr>
          <a:xfrm>
            <a:off x="179294" y="309283"/>
            <a:ext cx="1183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console readout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0F3D6-46BD-6432-7E68-BD5BB7A7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70" y="1204602"/>
            <a:ext cx="816406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5C12FF-FE26-B286-4FB0-1D8E08FF3A1A}"/>
              </a:ext>
            </a:extLst>
          </p:cNvPr>
          <p:cNvSpPr txBox="1"/>
          <p:nvPr/>
        </p:nvSpPr>
        <p:spPr>
          <a:xfrm>
            <a:off x="193637" y="352388"/>
            <a:ext cx="708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 Trails and Hydrology shapefiles to WGS 84 spatial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FEA60-DBB3-2B63-5842-45BAAF1D0E2F}"/>
              </a:ext>
            </a:extLst>
          </p:cNvPr>
          <p:cNvSpPr txBox="1"/>
          <p:nvPr/>
        </p:nvSpPr>
        <p:spPr>
          <a:xfrm>
            <a:off x="193637" y="776466"/>
            <a:ext cx="1136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 a DEM file to a suitable projected coordinate system (Web Mercator) – reproject to WGS 84 for consistency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0DE37-C4E2-90A6-F549-81506239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" y="1301634"/>
            <a:ext cx="7350163" cy="3227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5F8F6-2EC2-237A-9282-9675E441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65" y="2665101"/>
            <a:ext cx="3832348" cy="12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918EAC-1F84-65AE-A840-8EE05EEEC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65" y="1301634"/>
            <a:ext cx="3832348" cy="1267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62D2AD-885C-4D28-7EDD-FCF416A4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737" y="4792468"/>
            <a:ext cx="4048690" cy="1581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92F2B-F688-3BF0-F505-4870DC8F5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365" y="4792468"/>
            <a:ext cx="3832348" cy="1581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C21981-2001-E0D4-C8A3-A361F7C71AC2}"/>
              </a:ext>
            </a:extLst>
          </p:cNvPr>
          <p:cNvSpPr/>
          <p:nvPr/>
        </p:nvSpPr>
        <p:spPr>
          <a:xfrm>
            <a:off x="6917167" y="5529431"/>
            <a:ext cx="720762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3E198-3147-C5D7-87D2-B7E86D3371E9}"/>
              </a:ext>
            </a:extLst>
          </p:cNvPr>
          <p:cNvSpPr txBox="1"/>
          <p:nvPr/>
        </p:nvSpPr>
        <p:spPr>
          <a:xfrm>
            <a:off x="161364" y="398033"/>
            <a:ext cx="114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Filter the Hydrology layer to include only “</a:t>
            </a:r>
            <a:r>
              <a:rPr lang="en-US" dirty="0" err="1">
                <a:solidFill>
                  <a:srgbClr val="FF0000"/>
                </a:solidFill>
              </a:rPr>
              <a:t>Horsetooth</a:t>
            </a:r>
            <a:r>
              <a:rPr lang="en-US" dirty="0">
                <a:solidFill>
                  <a:srgbClr val="FF0000"/>
                </a:solidFill>
              </a:rPr>
              <a:t> Reservoir” and….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362B-062F-A3FF-B9BD-F79BC46F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4" y="1059629"/>
            <a:ext cx="6109845" cy="43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E34B5D-7F34-99B0-C608-89C1B308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47" y="1059629"/>
            <a:ext cx="3213814" cy="431919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DD1AC5-612F-B33E-C3BE-D1DEB02C08F6}"/>
              </a:ext>
            </a:extLst>
          </p:cNvPr>
          <p:cNvSpPr/>
          <p:nvPr/>
        </p:nvSpPr>
        <p:spPr>
          <a:xfrm>
            <a:off x="6615953" y="3133165"/>
            <a:ext cx="995082" cy="49754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66E77E-2B38-6D33-3F7D-1176052CE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4" y="5553475"/>
            <a:ext cx="6879916" cy="11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469D-5B5B-2829-4A30-96CB369D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26" y="343611"/>
            <a:ext cx="3862892" cy="5170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…. create a </a:t>
            </a:r>
            <a:r>
              <a:rPr lang="en-US" sz="1800" dirty="0">
                <a:solidFill>
                  <a:srgbClr val="FF0000"/>
                </a:solidFill>
              </a:rPr>
              <a:t>1-mile</a:t>
            </a:r>
            <a:r>
              <a:rPr lang="en-US" sz="2000" dirty="0">
                <a:solidFill>
                  <a:srgbClr val="FF0000"/>
                </a:solidFill>
              </a:rPr>
              <a:t> buffer around it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10802-DB10-B06B-3B98-7FDA9171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45" y="484094"/>
            <a:ext cx="4682271" cy="5889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7D1E-0DA6-917C-948A-C1190082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2" y="2828548"/>
            <a:ext cx="6018458" cy="12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0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60345-B348-43A2-AF95-06642CDB5ED4}"/>
              </a:ext>
            </a:extLst>
          </p:cNvPr>
          <p:cNvSpPr txBox="1"/>
          <p:nvPr/>
        </p:nvSpPr>
        <p:spPr>
          <a:xfrm>
            <a:off x="179294" y="330798"/>
            <a:ext cx="1183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Clip the Trails layer by the </a:t>
            </a:r>
            <a:r>
              <a:rPr lang="en-US" dirty="0" err="1">
                <a:solidFill>
                  <a:srgbClr val="FF0000"/>
                </a:solidFill>
              </a:rPr>
              <a:t>Horsetooth</a:t>
            </a:r>
            <a:r>
              <a:rPr lang="en-US" dirty="0">
                <a:solidFill>
                  <a:srgbClr val="FF0000"/>
                </a:solidFill>
              </a:rPr>
              <a:t> Reservoir buffer to focus on relevant trails.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8F2B2-F127-C3A6-FBC7-52028B47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20" y="842660"/>
            <a:ext cx="4950095" cy="4186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AA222A-9C97-4678-CCDE-14FD64B4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87" y="842660"/>
            <a:ext cx="3599793" cy="549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DE9D3-4FEF-70DF-929B-12901C561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1" y="5345349"/>
            <a:ext cx="6235787" cy="133998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F13670-9B84-C1B3-8667-C5C233D0CF8B}"/>
              </a:ext>
            </a:extLst>
          </p:cNvPr>
          <p:cNvSpPr/>
          <p:nvPr/>
        </p:nvSpPr>
        <p:spPr>
          <a:xfrm>
            <a:off x="6096000" y="2721685"/>
            <a:ext cx="1111624" cy="50560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4ACE3D-99A8-9A17-C7D2-EB16BFDE6002}"/>
              </a:ext>
            </a:extLst>
          </p:cNvPr>
          <p:cNvSpPr txBox="1"/>
          <p:nvPr/>
        </p:nvSpPr>
        <p:spPr>
          <a:xfrm>
            <a:off x="179294" y="309283"/>
            <a:ext cx="1183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Then, select only those trails that are marked as bike-friendly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4225B-C8D5-A329-52E7-FB249FB5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6" y="842659"/>
            <a:ext cx="4175544" cy="467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41753-D92D-ECB8-4B37-8BB85C10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38" y="842660"/>
            <a:ext cx="3748842" cy="467063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C9117C-31A2-1D9E-AFDB-B7F6699FBBA4}"/>
              </a:ext>
            </a:extLst>
          </p:cNvPr>
          <p:cNvSpPr/>
          <p:nvPr/>
        </p:nvSpPr>
        <p:spPr>
          <a:xfrm>
            <a:off x="5378824" y="2810435"/>
            <a:ext cx="1277470" cy="6185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CBE0B1-4BDB-663F-A897-31959823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95" y="5677337"/>
            <a:ext cx="6985744" cy="10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F6BF2-1EFD-25B5-C127-5DE481655943}"/>
              </a:ext>
            </a:extLst>
          </p:cNvPr>
          <p:cNvSpPr txBox="1"/>
          <p:nvPr/>
        </p:nvSpPr>
        <p:spPr>
          <a:xfrm>
            <a:off x="179294" y="309283"/>
            <a:ext cx="1183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Calculate the distance of each bike-friendly trail from the </a:t>
            </a:r>
            <a:r>
              <a:rPr lang="en-US" dirty="0" err="1">
                <a:solidFill>
                  <a:srgbClr val="FF0000"/>
                </a:solidFill>
              </a:rPr>
              <a:t>Horsetooth</a:t>
            </a:r>
            <a:r>
              <a:rPr lang="en-US" dirty="0">
                <a:solidFill>
                  <a:srgbClr val="FF0000"/>
                </a:solidFill>
              </a:rPr>
              <a:t> Reservoir using the Near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6CFAE-3E32-0F83-C26F-A321F9D7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6" y="922116"/>
            <a:ext cx="7280800" cy="42392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43B38-7657-F64A-C4F1-AE847E4D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63" y="922116"/>
            <a:ext cx="1552792" cy="5560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9E4064-E43B-BB2C-6485-218A772D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346" y="921960"/>
            <a:ext cx="1124107" cy="5560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2FBB80-4C19-B8CB-ADC6-6E4499480540}"/>
                  </a:ext>
                </a:extLst>
              </p14:cNvPr>
              <p14:cNvContentPartPr/>
              <p14:nvPr/>
            </p14:nvContentPartPr>
            <p14:xfrm>
              <a:off x="267967" y="4481089"/>
              <a:ext cx="205560" cy="682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2FBB80-4C19-B8CB-ADC6-6E4499480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327" y="4463449"/>
                <a:ext cx="24120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81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EC2D-E548-FFBF-F3F3-AAF8F149F972}"/>
              </a:ext>
            </a:extLst>
          </p:cNvPr>
          <p:cNvSpPr txBox="1"/>
          <p:nvPr/>
        </p:nvSpPr>
        <p:spPr>
          <a:xfrm>
            <a:off x="179294" y="309283"/>
            <a:ext cx="1183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 bike-friendly trails by their proximity to </a:t>
            </a:r>
            <a:r>
              <a:rPr lang="en-US" dirty="0" err="1">
                <a:solidFill>
                  <a:srgbClr val="FF0000"/>
                </a:solidFill>
              </a:rPr>
              <a:t>Horsetooth</a:t>
            </a:r>
            <a:r>
              <a:rPr lang="en-US" dirty="0">
                <a:solidFill>
                  <a:srgbClr val="FF0000"/>
                </a:solidFill>
              </a:rPr>
              <a:t> Reservoir and output the sorted list into the “Finished Layers” directory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6307C-3477-7F49-607B-673262CE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88" y="955614"/>
            <a:ext cx="1762371" cy="5593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3B6D6-E3AD-4F1B-295A-7C0991B5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290" y="955614"/>
            <a:ext cx="1209844" cy="5553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EA75C-1934-319D-E65A-E24F2651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33" y="1640171"/>
            <a:ext cx="7445189" cy="1506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D631-B100-CC9C-CCE8-2D984F91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387" y="3899224"/>
            <a:ext cx="4245532" cy="127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8293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43B6-77B3-F6B5-ECD5-8BF710A31A15}"/>
              </a:ext>
            </a:extLst>
          </p:cNvPr>
          <p:cNvSpPr txBox="1"/>
          <p:nvPr/>
        </p:nvSpPr>
        <p:spPr>
          <a:xfrm>
            <a:off x="179294" y="330798"/>
            <a:ext cx="1183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dirty="0" err="1">
                <a:solidFill>
                  <a:srgbClr val="FF0000"/>
                </a:solidFill>
              </a:rPr>
              <a:t>arcpy.GetCount_management</a:t>
            </a:r>
            <a:r>
              <a:rPr lang="en-US" dirty="0">
                <a:solidFill>
                  <a:srgbClr val="FF0000"/>
                </a:solidFill>
              </a:rPr>
              <a:t> to count the total number of bike-friendly trails within the specified buffer zone and display in the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F01E7-BE80-826C-986B-04E702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5" y="1468279"/>
            <a:ext cx="8190054" cy="1960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030C6-D4BD-A0D5-AB4B-36674129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5" y="4257339"/>
            <a:ext cx="813616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167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…. create a 1-mile buffer around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Caron,Cam</dc:creator>
  <cp:lastModifiedBy>Caron,Cam</cp:lastModifiedBy>
  <cp:revision>8</cp:revision>
  <dcterms:created xsi:type="dcterms:W3CDTF">2024-03-10T17:27:22Z</dcterms:created>
  <dcterms:modified xsi:type="dcterms:W3CDTF">2024-03-10T18:58:38Z</dcterms:modified>
</cp:coreProperties>
</file>